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612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C72FD3-27AF-497D-B9E4-B9777EE1AC2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12C760-D68C-4326-896F-C10C455C149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pPr>
            <a:defRPr b="1"/>
          </a:pPr>
          <a:r>
            <a:rPr lang="en-US" dirty="0"/>
            <a:t>Key insights:</a:t>
          </a:r>
        </a:p>
      </dgm:t>
    </dgm:pt>
    <dgm:pt modelId="{DF1D6A4C-4FB5-44C8-801D-E76CA59C2B5D}" type="parTrans" cxnId="{11E68171-C1E1-461E-AD7C-2736B7C23ABB}">
      <dgm:prSet/>
      <dgm:spPr/>
      <dgm:t>
        <a:bodyPr/>
        <a:lstStyle/>
        <a:p>
          <a:endParaRPr lang="en-US"/>
        </a:p>
      </dgm:t>
    </dgm:pt>
    <dgm:pt modelId="{776D01E1-0522-4C8D-BF7E-63E1A0B91DAB}" type="sibTrans" cxnId="{11E68171-C1E1-461E-AD7C-2736B7C23ABB}">
      <dgm:prSet/>
      <dgm:spPr/>
      <dgm:t>
        <a:bodyPr/>
        <a:lstStyle/>
        <a:p>
          <a:endParaRPr lang="en-US"/>
        </a:p>
      </dgm:t>
    </dgm:pt>
    <dgm:pt modelId="{288E829B-6B04-43A0-A8DC-A8D9BBF89B02}">
      <dgm:prSet/>
      <dgm:spPr/>
      <dgm:t>
        <a:bodyPr/>
        <a:lstStyle/>
        <a:p>
          <a:r>
            <a:rPr lang="en-US" dirty="0"/>
            <a:t> ATL is a dominant departure hub with many low-priced options (notebook analysis).</a:t>
          </a:r>
        </a:p>
      </dgm:t>
    </dgm:pt>
    <dgm:pt modelId="{09A6BA0E-B11C-46EC-B8C0-9E2FB7819610}" type="parTrans" cxnId="{4B9C5E7C-2F9A-41E1-8461-521AEC9F543E}">
      <dgm:prSet/>
      <dgm:spPr/>
      <dgm:t>
        <a:bodyPr/>
        <a:lstStyle/>
        <a:p>
          <a:endParaRPr lang="en-US"/>
        </a:p>
      </dgm:t>
    </dgm:pt>
    <dgm:pt modelId="{936E901A-7653-4F3C-B77F-972D82729C72}" type="sibTrans" cxnId="{4B9C5E7C-2F9A-41E1-8461-521AEC9F543E}">
      <dgm:prSet/>
      <dgm:spPr/>
      <dgm:t>
        <a:bodyPr/>
        <a:lstStyle/>
        <a:p>
          <a:endParaRPr lang="en-US"/>
        </a:p>
      </dgm:t>
    </dgm:pt>
    <dgm:pt modelId="{85BB03AA-F5B7-416E-8EA9-DB4AF0EE10E0}">
      <dgm:prSet/>
      <dgm:spPr/>
      <dgm:t>
        <a:bodyPr/>
        <a:lstStyle/>
        <a:p>
          <a:r>
            <a:rPr lang="en-US" dirty="0"/>
            <a:t> Mid-week flights (Tue–Thu) tend to be cheaper and in weekends prices increase for work related flights.</a:t>
          </a:r>
        </a:p>
      </dgm:t>
    </dgm:pt>
    <dgm:pt modelId="{B92EA9E5-DABB-4B85-B4B5-3C3C22CE7C77}" type="parTrans" cxnId="{C37BBF04-11BE-4BB8-AC55-C89611F506E9}">
      <dgm:prSet/>
      <dgm:spPr/>
      <dgm:t>
        <a:bodyPr/>
        <a:lstStyle/>
        <a:p>
          <a:endParaRPr lang="en-US"/>
        </a:p>
      </dgm:t>
    </dgm:pt>
    <dgm:pt modelId="{C619BDB3-E2AB-4808-B5FA-CB97941E4E18}" type="sibTrans" cxnId="{C37BBF04-11BE-4BB8-AC55-C89611F506E9}">
      <dgm:prSet/>
      <dgm:spPr/>
      <dgm:t>
        <a:bodyPr/>
        <a:lstStyle/>
        <a:p>
          <a:endParaRPr lang="en-US"/>
        </a:p>
      </dgm:t>
    </dgm:pt>
    <dgm:pt modelId="{CC77D780-20D5-42EC-AD56-B09CF349DF7F}">
      <dgm:prSet/>
      <dgm:spPr/>
      <dgm:t>
        <a:bodyPr/>
        <a:lstStyle/>
        <a:p>
          <a:r>
            <a:rPr lang="en-US" dirty="0"/>
            <a:t> Basic Economy is the cheapest option and refundable, non-economy tickets are a 30–50% pricier.</a:t>
          </a:r>
        </a:p>
      </dgm:t>
    </dgm:pt>
    <dgm:pt modelId="{51C334CA-6802-4CAF-BF1D-CF7B6ADC6E23}" type="parTrans" cxnId="{D1D9C639-22BE-494A-BE36-5BB50816A38C}">
      <dgm:prSet/>
      <dgm:spPr/>
      <dgm:t>
        <a:bodyPr/>
        <a:lstStyle/>
        <a:p>
          <a:endParaRPr lang="en-US"/>
        </a:p>
      </dgm:t>
    </dgm:pt>
    <dgm:pt modelId="{6F8BE15D-6D4D-42C6-9C2E-9519B75327C7}" type="sibTrans" cxnId="{D1D9C639-22BE-494A-BE36-5BB50816A38C}">
      <dgm:prSet/>
      <dgm:spPr/>
      <dgm:t>
        <a:bodyPr/>
        <a:lstStyle/>
        <a:p>
          <a:endParaRPr lang="en-US"/>
        </a:p>
      </dgm:t>
    </dgm:pt>
    <dgm:pt modelId="{410B23BF-A658-42C8-AAAF-5E9380A7DD09}">
      <dgm:prSet/>
      <dgm:spPr/>
      <dgm:t>
        <a:bodyPr/>
        <a:lstStyle/>
        <a:p>
          <a:r>
            <a:rPr lang="en-US" dirty="0"/>
            <a:t> Non-stop flights are 15 to 25% more expensive but save on time so travelers can choose cost vs convenience.</a:t>
          </a:r>
        </a:p>
      </dgm:t>
    </dgm:pt>
    <dgm:pt modelId="{57492CA9-3444-4FFB-893F-4E5FF6977984}" type="parTrans" cxnId="{22873079-F5F7-4088-BFAF-16BEDC0FCA03}">
      <dgm:prSet/>
      <dgm:spPr/>
      <dgm:t>
        <a:bodyPr/>
        <a:lstStyle/>
        <a:p>
          <a:endParaRPr lang="en-US"/>
        </a:p>
      </dgm:t>
    </dgm:pt>
    <dgm:pt modelId="{2E0F122D-DD18-4E17-83B3-19E3D3DD1CC9}" type="sibTrans" cxnId="{22873079-F5F7-4088-BFAF-16BEDC0FCA03}">
      <dgm:prSet/>
      <dgm:spPr/>
      <dgm:t>
        <a:bodyPr/>
        <a:lstStyle/>
        <a:p>
          <a:endParaRPr lang="en-US"/>
        </a:p>
      </dgm:t>
    </dgm:pt>
    <dgm:pt modelId="{76B07D68-D6BD-47A3-8E2D-BC0415E95695}">
      <dgm:prSet/>
      <dgm:spPr>
        <a:solidFill>
          <a:schemeClr val="tx1"/>
        </a:solidFill>
      </dgm:spPr>
      <dgm:t>
        <a:bodyPr/>
        <a:lstStyle/>
        <a:p>
          <a:pPr>
            <a:defRPr b="1"/>
          </a:pPr>
          <a:r>
            <a:rPr lang="en-US" dirty="0"/>
            <a:t>Recommendations:</a:t>
          </a:r>
        </a:p>
      </dgm:t>
    </dgm:pt>
    <dgm:pt modelId="{215244AA-B390-4B26-8726-57FF1A4F44D9}" type="parTrans" cxnId="{9522E466-9095-4D70-90C0-04E0DA7B60B4}">
      <dgm:prSet/>
      <dgm:spPr/>
      <dgm:t>
        <a:bodyPr/>
        <a:lstStyle/>
        <a:p>
          <a:endParaRPr lang="en-US"/>
        </a:p>
      </dgm:t>
    </dgm:pt>
    <dgm:pt modelId="{7ED91ECD-2A1F-4BF2-A072-9955F0C28040}" type="sibTrans" cxnId="{9522E466-9095-4D70-90C0-04E0DA7B60B4}">
      <dgm:prSet/>
      <dgm:spPr/>
      <dgm:t>
        <a:bodyPr/>
        <a:lstStyle/>
        <a:p>
          <a:endParaRPr lang="en-US"/>
        </a:p>
      </dgm:t>
    </dgm:pt>
    <dgm:pt modelId="{AEA7C72C-7EA4-44A4-A055-33D336B1853F}">
      <dgm:prSet/>
      <dgm:spPr/>
      <dgm:t>
        <a:bodyPr/>
        <a:lstStyle/>
        <a:p>
          <a:r>
            <a:rPr lang="en-US" dirty="0"/>
            <a:t>Book mid-week where possible and prefer basic economy for cost savings on non-essential trips.</a:t>
          </a:r>
        </a:p>
      </dgm:t>
    </dgm:pt>
    <dgm:pt modelId="{BB46785F-C561-4CC0-8284-2B05DEC419C0}" type="parTrans" cxnId="{0BE1A2F6-B0DE-49C6-BE61-9B50180AF7CD}">
      <dgm:prSet/>
      <dgm:spPr/>
      <dgm:t>
        <a:bodyPr/>
        <a:lstStyle/>
        <a:p>
          <a:endParaRPr lang="en-US"/>
        </a:p>
      </dgm:t>
    </dgm:pt>
    <dgm:pt modelId="{992B4A2A-A840-4F78-95AD-760AD6554EDB}" type="sibTrans" cxnId="{0BE1A2F6-B0DE-49C6-BE61-9B50180AF7CD}">
      <dgm:prSet/>
      <dgm:spPr/>
      <dgm:t>
        <a:bodyPr/>
        <a:lstStyle/>
        <a:p>
          <a:endParaRPr lang="en-US"/>
        </a:p>
      </dgm:t>
    </dgm:pt>
    <dgm:pt modelId="{EE43393F-8611-4463-947B-1F528C7C5B28}">
      <dgm:prSet/>
      <dgm:spPr/>
      <dgm:t>
        <a:bodyPr/>
        <a:lstStyle/>
        <a:p>
          <a:r>
            <a:rPr lang="en-US" dirty="0"/>
            <a:t> Airlines should optimize weekend pricing and consider targeted promotions for off-peak times like the middle of the week.</a:t>
          </a:r>
        </a:p>
      </dgm:t>
    </dgm:pt>
    <dgm:pt modelId="{FCA9C432-A4EF-4B24-9851-BFD193E78905}" type="parTrans" cxnId="{6AF12034-2766-4E23-8809-3924390C75CA}">
      <dgm:prSet/>
      <dgm:spPr/>
      <dgm:t>
        <a:bodyPr/>
        <a:lstStyle/>
        <a:p>
          <a:endParaRPr lang="en-US"/>
        </a:p>
      </dgm:t>
    </dgm:pt>
    <dgm:pt modelId="{6CBF3CD5-BB0F-4881-A972-285006936948}" type="sibTrans" cxnId="{6AF12034-2766-4E23-8809-3924390C75CA}">
      <dgm:prSet/>
      <dgm:spPr/>
      <dgm:t>
        <a:bodyPr/>
        <a:lstStyle/>
        <a:p>
          <a:endParaRPr lang="en-US"/>
        </a:p>
      </dgm:t>
    </dgm:pt>
    <dgm:pt modelId="{D8E48C03-762B-43F5-8E6F-13D8C85349F2}">
      <dgm:prSet/>
      <dgm:spPr/>
      <dgm:t>
        <a:bodyPr/>
        <a:lstStyle/>
        <a:p>
          <a:endParaRPr lang="en-US" dirty="0"/>
        </a:p>
      </dgm:t>
    </dgm:pt>
    <dgm:pt modelId="{34569793-2DA8-49E6-9149-3CC2538B0D53}" type="parTrans" cxnId="{D16541F0-0DCC-4133-9A45-32B2CCC3D0C3}">
      <dgm:prSet/>
      <dgm:spPr/>
      <dgm:t>
        <a:bodyPr/>
        <a:lstStyle/>
        <a:p>
          <a:endParaRPr lang="en-US"/>
        </a:p>
      </dgm:t>
    </dgm:pt>
    <dgm:pt modelId="{E8A89B92-754D-4225-B97B-1BBD29E6C5C7}" type="sibTrans" cxnId="{D16541F0-0DCC-4133-9A45-32B2CCC3D0C3}">
      <dgm:prSet/>
      <dgm:spPr/>
      <dgm:t>
        <a:bodyPr/>
        <a:lstStyle/>
        <a:p>
          <a:endParaRPr lang="en-US"/>
        </a:p>
      </dgm:t>
    </dgm:pt>
    <dgm:pt modelId="{223C2185-F2F9-40DC-B0ED-3CD0DE14E672}" type="pres">
      <dgm:prSet presAssocID="{EDC72FD3-27AF-497D-B9E4-B9777EE1AC2A}" presName="linear" presStyleCnt="0">
        <dgm:presLayoutVars>
          <dgm:dir/>
          <dgm:animLvl val="lvl"/>
          <dgm:resizeHandles val="exact"/>
        </dgm:presLayoutVars>
      </dgm:prSet>
      <dgm:spPr/>
    </dgm:pt>
    <dgm:pt modelId="{0357BCB1-B9AB-4614-9821-C2F35A7F0EF0}" type="pres">
      <dgm:prSet presAssocID="{8512C760-D68C-4326-896F-C10C455C1491}" presName="parentLin" presStyleCnt="0"/>
      <dgm:spPr/>
    </dgm:pt>
    <dgm:pt modelId="{5B2C34E6-A103-4332-A2FC-ED6882F8BC2F}" type="pres">
      <dgm:prSet presAssocID="{8512C760-D68C-4326-896F-C10C455C1491}" presName="parentLeftMargin" presStyleLbl="node1" presStyleIdx="0" presStyleCnt="2"/>
      <dgm:spPr/>
    </dgm:pt>
    <dgm:pt modelId="{8A52FBCC-126A-4F52-8B36-1143CDD34762}" type="pres">
      <dgm:prSet presAssocID="{8512C760-D68C-4326-896F-C10C455C1491}" presName="parentText" presStyleLbl="node1" presStyleIdx="0" presStyleCnt="2" custLinFactNeighborX="-3883" custLinFactNeighborY="1064">
        <dgm:presLayoutVars>
          <dgm:chMax val="0"/>
          <dgm:bulletEnabled val="1"/>
        </dgm:presLayoutVars>
      </dgm:prSet>
      <dgm:spPr/>
    </dgm:pt>
    <dgm:pt modelId="{6D1C553E-9902-422A-B6A2-F0D53E01681D}" type="pres">
      <dgm:prSet presAssocID="{8512C760-D68C-4326-896F-C10C455C1491}" presName="negativeSpace" presStyleCnt="0"/>
      <dgm:spPr/>
    </dgm:pt>
    <dgm:pt modelId="{BAFA9A83-DBB6-45E5-8566-D06EBB35095E}" type="pres">
      <dgm:prSet presAssocID="{8512C760-D68C-4326-896F-C10C455C1491}" presName="childText" presStyleLbl="conFgAcc1" presStyleIdx="0" presStyleCnt="2">
        <dgm:presLayoutVars>
          <dgm:bulletEnabled val="1"/>
        </dgm:presLayoutVars>
      </dgm:prSet>
      <dgm:spPr/>
    </dgm:pt>
    <dgm:pt modelId="{3C62273F-E7BF-43A3-B472-9C2D99C74239}" type="pres">
      <dgm:prSet presAssocID="{776D01E1-0522-4C8D-BF7E-63E1A0B91DAB}" presName="spaceBetweenRectangles" presStyleCnt="0"/>
      <dgm:spPr/>
    </dgm:pt>
    <dgm:pt modelId="{3A77CE8F-74EE-4E4C-833D-43F2286B0A6C}" type="pres">
      <dgm:prSet presAssocID="{76B07D68-D6BD-47A3-8E2D-BC0415E95695}" presName="parentLin" presStyleCnt="0"/>
      <dgm:spPr/>
    </dgm:pt>
    <dgm:pt modelId="{0D0CB495-C824-46E7-AC65-821BFE5FE894}" type="pres">
      <dgm:prSet presAssocID="{76B07D68-D6BD-47A3-8E2D-BC0415E95695}" presName="parentLeftMargin" presStyleLbl="node1" presStyleIdx="0" presStyleCnt="2"/>
      <dgm:spPr/>
    </dgm:pt>
    <dgm:pt modelId="{2784F0B0-8E14-4B3A-8BA3-32E2CC29B355}" type="pres">
      <dgm:prSet presAssocID="{76B07D68-D6BD-47A3-8E2D-BC0415E9569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9A81E05-DC75-41BF-81BC-5527EE167B24}" type="pres">
      <dgm:prSet presAssocID="{76B07D68-D6BD-47A3-8E2D-BC0415E95695}" presName="negativeSpace" presStyleCnt="0"/>
      <dgm:spPr/>
    </dgm:pt>
    <dgm:pt modelId="{BD9ED104-DF7E-4A0A-8314-C0E792A81027}" type="pres">
      <dgm:prSet presAssocID="{76B07D68-D6BD-47A3-8E2D-BC0415E9569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9C63A04-4EAE-48BB-9E18-0E138D0F9A9E}" type="presOf" srcId="{288E829B-6B04-43A0-A8DC-A8D9BBF89B02}" destId="{BAFA9A83-DBB6-45E5-8566-D06EBB35095E}" srcOrd="0" destOrd="0" presId="urn:microsoft.com/office/officeart/2005/8/layout/list1"/>
    <dgm:cxn modelId="{C37BBF04-11BE-4BB8-AC55-C89611F506E9}" srcId="{8512C760-D68C-4326-896F-C10C455C1491}" destId="{85BB03AA-F5B7-416E-8EA9-DB4AF0EE10E0}" srcOrd="1" destOrd="0" parTransId="{B92EA9E5-DABB-4B85-B4B5-3C3C22CE7C77}" sibTransId="{C619BDB3-E2AB-4808-B5FA-CB97941E4E18}"/>
    <dgm:cxn modelId="{689E662A-F36D-4AC1-AD90-85896257AA78}" type="presOf" srcId="{EE43393F-8611-4463-947B-1F528C7C5B28}" destId="{BD9ED104-DF7E-4A0A-8314-C0E792A81027}" srcOrd="0" destOrd="2" presId="urn:microsoft.com/office/officeart/2005/8/layout/list1"/>
    <dgm:cxn modelId="{4927B82B-7964-4743-9FE0-BAE5A18C4284}" type="presOf" srcId="{AEA7C72C-7EA4-44A4-A055-33D336B1853F}" destId="{BD9ED104-DF7E-4A0A-8314-C0E792A81027}" srcOrd="0" destOrd="0" presId="urn:microsoft.com/office/officeart/2005/8/layout/list1"/>
    <dgm:cxn modelId="{6AF12034-2766-4E23-8809-3924390C75CA}" srcId="{76B07D68-D6BD-47A3-8E2D-BC0415E95695}" destId="{EE43393F-8611-4463-947B-1F528C7C5B28}" srcOrd="2" destOrd="0" parTransId="{FCA9C432-A4EF-4B24-9851-BFD193E78905}" sibTransId="{6CBF3CD5-BB0F-4881-A972-285006936948}"/>
    <dgm:cxn modelId="{D1D9C639-22BE-494A-BE36-5BB50816A38C}" srcId="{8512C760-D68C-4326-896F-C10C455C1491}" destId="{CC77D780-20D5-42EC-AD56-B09CF349DF7F}" srcOrd="2" destOrd="0" parTransId="{51C334CA-6802-4CAF-BF1D-CF7B6ADC6E23}" sibTransId="{6F8BE15D-6D4D-42C6-9C2E-9519B75327C7}"/>
    <dgm:cxn modelId="{69B0665C-95C2-465E-BCE0-6ED9B4295D01}" type="presOf" srcId="{8512C760-D68C-4326-896F-C10C455C1491}" destId="{8A52FBCC-126A-4F52-8B36-1143CDD34762}" srcOrd="1" destOrd="0" presId="urn:microsoft.com/office/officeart/2005/8/layout/list1"/>
    <dgm:cxn modelId="{1D75A143-B467-4BFE-ACE4-7BAC6D71F1E9}" type="presOf" srcId="{85BB03AA-F5B7-416E-8EA9-DB4AF0EE10E0}" destId="{BAFA9A83-DBB6-45E5-8566-D06EBB35095E}" srcOrd="0" destOrd="1" presId="urn:microsoft.com/office/officeart/2005/8/layout/list1"/>
    <dgm:cxn modelId="{9522E466-9095-4D70-90C0-04E0DA7B60B4}" srcId="{EDC72FD3-27AF-497D-B9E4-B9777EE1AC2A}" destId="{76B07D68-D6BD-47A3-8E2D-BC0415E95695}" srcOrd="1" destOrd="0" parTransId="{215244AA-B390-4B26-8726-57FF1A4F44D9}" sibTransId="{7ED91ECD-2A1F-4BF2-A072-9955F0C28040}"/>
    <dgm:cxn modelId="{4A6AE46A-654C-4BAE-A4FC-C4C7F76ED11D}" type="presOf" srcId="{D8E48C03-762B-43F5-8E6F-13D8C85349F2}" destId="{BD9ED104-DF7E-4A0A-8314-C0E792A81027}" srcOrd="0" destOrd="1" presId="urn:microsoft.com/office/officeart/2005/8/layout/list1"/>
    <dgm:cxn modelId="{C7626771-A756-43E9-B1CE-449365DF0CE6}" type="presOf" srcId="{76B07D68-D6BD-47A3-8E2D-BC0415E95695}" destId="{0D0CB495-C824-46E7-AC65-821BFE5FE894}" srcOrd="0" destOrd="0" presId="urn:microsoft.com/office/officeart/2005/8/layout/list1"/>
    <dgm:cxn modelId="{11E68171-C1E1-461E-AD7C-2736B7C23ABB}" srcId="{EDC72FD3-27AF-497D-B9E4-B9777EE1AC2A}" destId="{8512C760-D68C-4326-896F-C10C455C1491}" srcOrd="0" destOrd="0" parTransId="{DF1D6A4C-4FB5-44C8-801D-E76CA59C2B5D}" sibTransId="{776D01E1-0522-4C8D-BF7E-63E1A0B91DAB}"/>
    <dgm:cxn modelId="{22873079-F5F7-4088-BFAF-16BEDC0FCA03}" srcId="{8512C760-D68C-4326-896F-C10C455C1491}" destId="{410B23BF-A658-42C8-AAAF-5E9380A7DD09}" srcOrd="3" destOrd="0" parTransId="{57492CA9-3444-4FFB-893F-4E5FF6977984}" sibTransId="{2E0F122D-DD18-4E17-83B3-19E3D3DD1CC9}"/>
    <dgm:cxn modelId="{4B9C5E7C-2F9A-41E1-8461-521AEC9F543E}" srcId="{8512C760-D68C-4326-896F-C10C455C1491}" destId="{288E829B-6B04-43A0-A8DC-A8D9BBF89B02}" srcOrd="0" destOrd="0" parTransId="{09A6BA0E-B11C-46EC-B8C0-9E2FB7819610}" sibTransId="{936E901A-7653-4F3C-B77F-972D82729C72}"/>
    <dgm:cxn modelId="{25DF5896-0C8E-466B-ACC3-08037B09DD71}" type="presOf" srcId="{CC77D780-20D5-42EC-AD56-B09CF349DF7F}" destId="{BAFA9A83-DBB6-45E5-8566-D06EBB35095E}" srcOrd="0" destOrd="2" presId="urn:microsoft.com/office/officeart/2005/8/layout/list1"/>
    <dgm:cxn modelId="{3FFB7FB9-ADDB-49A4-9DD7-6963F7FACE43}" type="presOf" srcId="{8512C760-D68C-4326-896F-C10C455C1491}" destId="{5B2C34E6-A103-4332-A2FC-ED6882F8BC2F}" srcOrd="0" destOrd="0" presId="urn:microsoft.com/office/officeart/2005/8/layout/list1"/>
    <dgm:cxn modelId="{6D31B7C9-5F88-4CC0-A431-5D757052639C}" type="presOf" srcId="{410B23BF-A658-42C8-AAAF-5E9380A7DD09}" destId="{BAFA9A83-DBB6-45E5-8566-D06EBB35095E}" srcOrd="0" destOrd="3" presId="urn:microsoft.com/office/officeart/2005/8/layout/list1"/>
    <dgm:cxn modelId="{B02803CA-6BDF-4673-B23E-90BAE5C25008}" type="presOf" srcId="{EDC72FD3-27AF-497D-B9E4-B9777EE1AC2A}" destId="{223C2185-F2F9-40DC-B0ED-3CD0DE14E672}" srcOrd="0" destOrd="0" presId="urn:microsoft.com/office/officeart/2005/8/layout/list1"/>
    <dgm:cxn modelId="{2EFA32E9-AED7-4205-9325-3AE7C6A28E3F}" type="presOf" srcId="{76B07D68-D6BD-47A3-8E2D-BC0415E95695}" destId="{2784F0B0-8E14-4B3A-8BA3-32E2CC29B355}" srcOrd="1" destOrd="0" presId="urn:microsoft.com/office/officeart/2005/8/layout/list1"/>
    <dgm:cxn modelId="{D16541F0-0DCC-4133-9A45-32B2CCC3D0C3}" srcId="{76B07D68-D6BD-47A3-8E2D-BC0415E95695}" destId="{D8E48C03-762B-43F5-8E6F-13D8C85349F2}" srcOrd="1" destOrd="0" parTransId="{34569793-2DA8-49E6-9149-3CC2538B0D53}" sibTransId="{E8A89B92-754D-4225-B97B-1BBD29E6C5C7}"/>
    <dgm:cxn modelId="{0BE1A2F6-B0DE-49C6-BE61-9B50180AF7CD}" srcId="{76B07D68-D6BD-47A3-8E2D-BC0415E95695}" destId="{AEA7C72C-7EA4-44A4-A055-33D336B1853F}" srcOrd="0" destOrd="0" parTransId="{BB46785F-C561-4CC0-8284-2B05DEC419C0}" sibTransId="{992B4A2A-A840-4F78-95AD-760AD6554EDB}"/>
    <dgm:cxn modelId="{08FFFB40-2E3F-43F4-9D6C-CE3B2A72D257}" type="presParOf" srcId="{223C2185-F2F9-40DC-B0ED-3CD0DE14E672}" destId="{0357BCB1-B9AB-4614-9821-C2F35A7F0EF0}" srcOrd="0" destOrd="0" presId="urn:microsoft.com/office/officeart/2005/8/layout/list1"/>
    <dgm:cxn modelId="{87E45B8C-E0E6-4031-A526-B62C700DE11C}" type="presParOf" srcId="{0357BCB1-B9AB-4614-9821-C2F35A7F0EF0}" destId="{5B2C34E6-A103-4332-A2FC-ED6882F8BC2F}" srcOrd="0" destOrd="0" presId="urn:microsoft.com/office/officeart/2005/8/layout/list1"/>
    <dgm:cxn modelId="{4BF43B76-010E-48CD-9E91-4727FBD35F48}" type="presParOf" srcId="{0357BCB1-B9AB-4614-9821-C2F35A7F0EF0}" destId="{8A52FBCC-126A-4F52-8B36-1143CDD34762}" srcOrd="1" destOrd="0" presId="urn:microsoft.com/office/officeart/2005/8/layout/list1"/>
    <dgm:cxn modelId="{8B8DD78E-EDD6-4D2E-ADFD-5E42440883D5}" type="presParOf" srcId="{223C2185-F2F9-40DC-B0ED-3CD0DE14E672}" destId="{6D1C553E-9902-422A-B6A2-F0D53E01681D}" srcOrd="1" destOrd="0" presId="urn:microsoft.com/office/officeart/2005/8/layout/list1"/>
    <dgm:cxn modelId="{9039DA18-2697-4FC2-BE18-053756938A51}" type="presParOf" srcId="{223C2185-F2F9-40DC-B0ED-3CD0DE14E672}" destId="{BAFA9A83-DBB6-45E5-8566-D06EBB35095E}" srcOrd="2" destOrd="0" presId="urn:microsoft.com/office/officeart/2005/8/layout/list1"/>
    <dgm:cxn modelId="{2A453450-BFDA-43DA-97C8-7887163DEA10}" type="presParOf" srcId="{223C2185-F2F9-40DC-B0ED-3CD0DE14E672}" destId="{3C62273F-E7BF-43A3-B472-9C2D99C74239}" srcOrd="3" destOrd="0" presId="urn:microsoft.com/office/officeart/2005/8/layout/list1"/>
    <dgm:cxn modelId="{4CEBC727-2956-4448-8657-D101F62FDFB0}" type="presParOf" srcId="{223C2185-F2F9-40DC-B0ED-3CD0DE14E672}" destId="{3A77CE8F-74EE-4E4C-833D-43F2286B0A6C}" srcOrd="4" destOrd="0" presId="urn:microsoft.com/office/officeart/2005/8/layout/list1"/>
    <dgm:cxn modelId="{7C3D20DB-E09B-48CE-A21A-B590525387EB}" type="presParOf" srcId="{3A77CE8F-74EE-4E4C-833D-43F2286B0A6C}" destId="{0D0CB495-C824-46E7-AC65-821BFE5FE894}" srcOrd="0" destOrd="0" presId="urn:microsoft.com/office/officeart/2005/8/layout/list1"/>
    <dgm:cxn modelId="{E2C1DF2D-D6CD-4AEC-949D-9D4683691D26}" type="presParOf" srcId="{3A77CE8F-74EE-4E4C-833D-43F2286B0A6C}" destId="{2784F0B0-8E14-4B3A-8BA3-32E2CC29B355}" srcOrd="1" destOrd="0" presId="urn:microsoft.com/office/officeart/2005/8/layout/list1"/>
    <dgm:cxn modelId="{BBAF5012-1E82-46B2-B7BE-6B35FE6641AA}" type="presParOf" srcId="{223C2185-F2F9-40DC-B0ED-3CD0DE14E672}" destId="{79A81E05-DC75-41BF-81BC-5527EE167B24}" srcOrd="5" destOrd="0" presId="urn:microsoft.com/office/officeart/2005/8/layout/list1"/>
    <dgm:cxn modelId="{161768F6-BE8C-4182-86A2-3DEF0362BA8E}" type="presParOf" srcId="{223C2185-F2F9-40DC-B0ED-3CD0DE14E672}" destId="{BD9ED104-DF7E-4A0A-8314-C0E792A8102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A9A83-DBB6-45E5-8566-D06EBB35095E}">
      <dsp:nvSpPr>
        <dsp:cNvPr id="0" name=""/>
        <dsp:cNvSpPr/>
      </dsp:nvSpPr>
      <dsp:spPr>
        <a:xfrm>
          <a:off x="0" y="280470"/>
          <a:ext cx="5175384" cy="302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667" tIns="333248" rIns="40166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ATL is a dominant departure hub with many low-priced options (notebook analysis).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Mid-week flights (Tue–Thu) tend to be cheaper and in weekends prices increase for work related flights.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Basic Economy is the cheapest option and refundable, non-economy tickets are a 30–50% pricier.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Non-stop flights are 15 to 25% more expensive but save on time so travelers can choose cost vs convenience.</a:t>
          </a:r>
        </a:p>
      </dsp:txBody>
      <dsp:txXfrm>
        <a:off x="0" y="280470"/>
        <a:ext cx="5175384" cy="3024000"/>
      </dsp:txXfrm>
    </dsp:sp>
    <dsp:sp modelId="{8A52FBCC-126A-4F52-8B36-1143CDD34762}">
      <dsp:nvSpPr>
        <dsp:cNvPr id="0" name=""/>
        <dsp:cNvSpPr/>
      </dsp:nvSpPr>
      <dsp:spPr>
        <a:xfrm>
          <a:off x="248721" y="49335"/>
          <a:ext cx="3622768" cy="472320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Key insights:</a:t>
          </a:r>
        </a:p>
      </dsp:txBody>
      <dsp:txXfrm>
        <a:off x="271778" y="72392"/>
        <a:ext cx="3576654" cy="426206"/>
      </dsp:txXfrm>
    </dsp:sp>
    <dsp:sp modelId="{BD9ED104-DF7E-4A0A-8314-C0E792A81027}">
      <dsp:nvSpPr>
        <dsp:cNvPr id="0" name=""/>
        <dsp:cNvSpPr/>
      </dsp:nvSpPr>
      <dsp:spPr>
        <a:xfrm>
          <a:off x="0" y="3627030"/>
          <a:ext cx="5175384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667" tIns="333248" rIns="40166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Book mid-week where possible and prefer basic economy for cost savings on non-essential trips.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Airlines should optimize weekend pricing and consider targeted promotions for off-peak times like the middle of the week.</a:t>
          </a:r>
        </a:p>
      </dsp:txBody>
      <dsp:txXfrm>
        <a:off x="0" y="3627030"/>
        <a:ext cx="5175384" cy="1864800"/>
      </dsp:txXfrm>
    </dsp:sp>
    <dsp:sp modelId="{2784F0B0-8E14-4B3A-8BA3-32E2CC29B355}">
      <dsp:nvSpPr>
        <dsp:cNvPr id="0" name=""/>
        <dsp:cNvSpPr/>
      </dsp:nvSpPr>
      <dsp:spPr>
        <a:xfrm>
          <a:off x="258769" y="3390870"/>
          <a:ext cx="3622768" cy="472320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Recommendations:</a:t>
          </a:r>
        </a:p>
      </dsp:txBody>
      <dsp:txXfrm>
        <a:off x="281826" y="3413927"/>
        <a:ext cx="3576654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C04E-6BEE-4C15-8E7F-42105D25AAA3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02B1D-E458-414A-AD94-1DDC6C4E1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2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02B1D-E458-414A-AD94-1DDC6C4E15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7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Original chart from notebook: top airports by departures.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Exploratory Data Analysis: Flight Prices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 lnSpcReduction="10000"/>
          </a:bodyPr>
          <a:lstStyle/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Done by Ga fellows: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Yusuf </a:t>
            </a:r>
            <a:r>
              <a:rPr lang="en-US" sz="2200" dirty="0" err="1">
                <a:solidFill>
                  <a:srgbClr val="FFFFFF"/>
                </a:solidFill>
              </a:rPr>
              <a:t>AlDamami</a:t>
            </a:r>
            <a:endParaRPr lang="en-US" sz="2200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2200" dirty="0" err="1">
                <a:solidFill>
                  <a:srgbClr val="FFFFFF"/>
                </a:solidFill>
              </a:rPr>
              <a:t>Kahdija</a:t>
            </a:r>
            <a:r>
              <a:rPr lang="en-US" sz="2200" dirty="0">
                <a:solidFill>
                  <a:srgbClr val="FFFFFF"/>
                </a:solidFill>
              </a:rPr>
              <a:t> Khamis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Ahmed AlSaeed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C61B1-1BF2-1464-001C-4237825C0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430" y="1317119"/>
            <a:ext cx="3872266" cy="384576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Average Base Fare vs Total Fare </a:t>
            </a:r>
          </a:p>
        </p:txBody>
      </p:sp>
      <p:pic>
        <p:nvPicPr>
          <p:cNvPr id="4" name="Picture 3" descr="polished_means.png"/>
          <p:cNvPicPr>
            <a:picLocks noChangeAspect="1"/>
          </p:cNvPicPr>
          <p:nvPr/>
        </p:nvPicPr>
        <p:blipFill rotWithShape="1">
          <a:blip r:embed="rId3"/>
          <a:srcRect t="9094"/>
          <a:stretch/>
        </p:blipFill>
        <p:spPr>
          <a:xfrm>
            <a:off x="40193" y="1870525"/>
            <a:ext cx="9103807" cy="4987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1D9522-AF9C-493E-EA6A-B166DEBB97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765436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56BA49-F760-3B47-ECA5-5E8D2A9541E9}"/>
              </a:ext>
            </a:extLst>
          </p:cNvPr>
          <p:cNvSpPr/>
          <p:nvPr/>
        </p:nvSpPr>
        <p:spPr>
          <a:xfrm>
            <a:off x="3140110" y="708409"/>
            <a:ext cx="195943" cy="55361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3111873-81A0-33FA-632B-AC7A38F00023}"/>
              </a:ext>
            </a:extLst>
          </p:cNvPr>
          <p:cNvSpPr/>
          <p:nvPr/>
        </p:nvSpPr>
        <p:spPr>
          <a:xfrm>
            <a:off x="655662" y="1763486"/>
            <a:ext cx="2254472" cy="2738333"/>
          </a:xfrm>
          <a:prstGeom prst="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Insights </a:t>
            </a:r>
          </a:p>
          <a:p>
            <a:r>
              <a:rPr lang="en-US" b="1" dirty="0">
                <a:solidFill>
                  <a:schemeClr val="bg1"/>
                </a:solidFill>
              </a:rPr>
              <a:t>And </a:t>
            </a:r>
          </a:p>
          <a:p>
            <a:r>
              <a:rPr lang="en-US" b="1" dirty="0">
                <a:solidFill>
                  <a:schemeClr val="bg1"/>
                </a:solidFill>
              </a:rPr>
              <a:t>Responses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2C930-66CD-4437-5FE2-9CF3D7263022}"/>
              </a:ext>
            </a:extLst>
          </p:cNvPr>
          <p:cNvSpPr txBox="1"/>
          <p:nvPr/>
        </p:nvSpPr>
        <p:spPr>
          <a:xfrm>
            <a:off x="457200" y="2215662"/>
            <a:ext cx="260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0E01-E241-DEF4-B7BF-BEEBC7F6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074024"/>
            <a:ext cx="7581900" cy="5980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 😊</a:t>
            </a:r>
            <a:b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FB3BB23-79B1-782D-F811-D9D53C621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55" y="885432"/>
            <a:ext cx="7866495" cy="26156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4811517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9D05510-5278-0FD9-A75A-F1D6C8DBD717}"/>
              </a:ext>
            </a:extLst>
          </p:cNvPr>
          <p:cNvSpPr/>
          <p:nvPr/>
        </p:nvSpPr>
        <p:spPr>
          <a:xfrm>
            <a:off x="10102" y="4449104"/>
            <a:ext cx="9144000" cy="41661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5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irplane on the runway&#10;&#10;AI-generated content may be incorrect.">
            <a:extLst>
              <a:ext uri="{FF2B5EF4-FFF2-40B4-BE49-F238E27FC236}">
                <a16:creationId xmlns:a16="http://schemas.microsoft.com/office/drawing/2014/main" id="{6A2EFEAD-AC66-BFBE-3EA7-747B0EEFF1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6" r="29954" b="-1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Objective: Uncovering pricing patterns and actionable insights from Expedia flight data in May 2022.</a:t>
            </a:r>
          </a:p>
          <a:p>
            <a:r>
              <a:rPr lang="en-US" sz="1700" dirty="0">
                <a:solidFill>
                  <a:schemeClr val="bg1"/>
                </a:solidFill>
              </a:rPr>
              <a:t>Focus: Top airports, day of the week effects, fare class, direct vs connecting, luxury vs economy.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irplanes on a road">
            <a:extLst>
              <a:ext uri="{FF2B5EF4-FFF2-40B4-BE49-F238E27FC236}">
                <a16:creationId xmlns:a16="http://schemas.microsoft.com/office/drawing/2014/main" id="{B6289BCE-0216-D4DD-11A2-C1F1006926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9051" r="2615" b="-1"/>
          <a:stretch>
            <a:fillRect/>
          </a:stretch>
        </p:blipFill>
        <p:spPr>
          <a:xfrm>
            <a:off x="20" y="-2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9"/>
            <a:ext cx="3116868" cy="55718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Info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of the data available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914" y="557189"/>
            <a:ext cx="4625434" cy="557189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5 million flight records collected from Expedia from Kaggle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Focused EDA on May 2022 2.87M flights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Coverage: All U.S. domestic flights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Mean Base Fare: $303.20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Mean Total Fare: $351.63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Median Base Fare: $273.49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541" y="181576"/>
            <a:ext cx="886772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8A242FD-1068-8FBE-39CA-FCF9C5D823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 amt="80000"/>
          </a:blip>
          <a:srcRect l="8932" r="1" b="1"/>
          <a:stretch>
            <a:fillRect/>
          </a:stretch>
        </p:blipFill>
        <p:spPr>
          <a:xfrm>
            <a:off x="0" y="-1"/>
            <a:ext cx="9141713" cy="7008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C40A2-0845-723F-286A-3BBB4C7C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5195"/>
            <a:ext cx="7623913" cy="28065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dirty="0">
                <a:solidFill>
                  <a:srgbClr val="FFFFFF"/>
                </a:solidFill>
              </a:rPr>
              <a:t>Next up Exploratory 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E0C27-4C1F-B58D-A036-5E9CF6916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3526300"/>
            <a:ext cx="7623913" cy="258845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With a large focus on the month of May</a:t>
            </a:r>
          </a:p>
        </p:txBody>
      </p:sp>
    </p:spTree>
    <p:extLst>
      <p:ext uri="{BB962C8B-B14F-4D97-AF65-F5344CB8AC3E}">
        <p14:creationId xmlns:p14="http://schemas.microsoft.com/office/powerpoint/2010/main" val="55837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Bi-Weekly Flight Departures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FD7FBA-A10C-4D90-8AB2-24DB7F007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274"/>
          <a:stretch>
            <a:fillRect/>
          </a:stretch>
        </p:blipFill>
        <p:spPr>
          <a:xfrm>
            <a:off x="177553" y="1924258"/>
            <a:ext cx="8797771" cy="4840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popular airports</a:t>
            </a:r>
            <a:endParaRPr dirty="0"/>
          </a:p>
        </p:txBody>
      </p:sp>
      <p:pic>
        <p:nvPicPr>
          <p:cNvPr id="4" name="Picture 3" descr="raw_cell22_out0.png"/>
          <p:cNvPicPr>
            <a:picLocks noChangeAspect="1"/>
          </p:cNvPicPr>
          <p:nvPr/>
        </p:nvPicPr>
        <p:blipFill>
          <a:blip r:embed="rId3"/>
          <a:srcRect t="6351"/>
          <a:stretch>
            <a:fillRect/>
          </a:stretch>
        </p:blipFill>
        <p:spPr>
          <a:xfrm>
            <a:off x="0" y="1632857"/>
            <a:ext cx="9144000" cy="52251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performing airports in may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CFE5B0-A87B-43EC-AB49-F07594E8E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639"/>
          <a:stretch/>
        </p:blipFill>
        <p:spPr>
          <a:xfrm>
            <a:off x="0" y="1821532"/>
            <a:ext cx="9206144" cy="4935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Non-stop vs Connecting</a:t>
            </a:r>
            <a:r>
              <a:rPr lang="en-US" dirty="0"/>
              <a:t> flights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9A6CAA-EDE8-474D-90C4-79DEF94A2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Top Flight Dates Volume</a:t>
            </a:r>
            <a:br>
              <a:rPr lang="en-US" dirty="0"/>
            </a:br>
            <a:r>
              <a:rPr lang="en-US" dirty="0"/>
              <a:t>(week)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168AA-6F73-46C4-A9EA-6FB9BA21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69"/>
          <a:stretch/>
        </p:blipFill>
        <p:spPr>
          <a:xfrm>
            <a:off x="0" y="1908698"/>
            <a:ext cx="9144000" cy="40319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289</Words>
  <Application>Microsoft Office PowerPoint</Application>
  <PresentationFormat>On-screen Show (4:3)</PresentationFormat>
  <Paragraphs>42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Exploratory Data Analysis: Flight Prices</vt:lpstr>
      <vt:lpstr>Project Overview</vt:lpstr>
      <vt:lpstr>Info of the data available</vt:lpstr>
      <vt:lpstr>Next up Exploratory Data Analysis</vt:lpstr>
      <vt:lpstr>Bi-Weekly Flight Departures</vt:lpstr>
      <vt:lpstr>Most popular airports</vt:lpstr>
      <vt:lpstr>Top performing airports in may</vt:lpstr>
      <vt:lpstr>Non-stop vs Connecting flights</vt:lpstr>
      <vt:lpstr>Top Flight Dates Volume (week)</vt:lpstr>
      <vt:lpstr>Average Base Fare vs Total Fare </vt:lpstr>
      <vt:lpstr>PowerPoint Presentation</vt:lpstr>
      <vt:lpstr>Thank you for listening 😊 Any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Analysis: Flight Prices (Apr–Oct 2022)</dc:title>
  <dc:subject/>
  <dc:creator/>
  <cp:keywords/>
  <dc:description>generated using python-pptx</dc:description>
  <cp:lastModifiedBy>YUSUF AHMED HASAN ALDAMAMI</cp:lastModifiedBy>
  <cp:revision>3</cp:revision>
  <dcterms:created xsi:type="dcterms:W3CDTF">2013-01-27T09:14:16Z</dcterms:created>
  <dcterms:modified xsi:type="dcterms:W3CDTF">2025-08-17T13:53:39Z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2025-08-17T13:53:39Z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c599d08d-7ffd-46c9-8e6c-cc8b13dbba77</vt:lpwstr>
  </property>
  <property fmtid="{D5CDD505-2E9C-101B-9397-08002B2CF9AE}" pid="7" name="MSIP_Label_defa4170-0d19-0005-0004-bc88714345d2_ActionId">
    <vt:lpwstr>c99739da-96a7-46dc-aeb3-2de21146eeb6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